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2"/>
  </p:notesMasterIdLst>
  <p:handoutMasterIdLst>
    <p:handoutMasterId r:id="rId23"/>
  </p:handoutMasterIdLst>
  <p:sldIdLst>
    <p:sldId id="256" r:id="rId2"/>
    <p:sldId id="283" r:id="rId3"/>
    <p:sldId id="368" r:id="rId4"/>
    <p:sldId id="367" r:id="rId5"/>
    <p:sldId id="315" r:id="rId6"/>
    <p:sldId id="348" r:id="rId7"/>
    <p:sldId id="326" r:id="rId8"/>
    <p:sldId id="294" r:id="rId9"/>
    <p:sldId id="359" r:id="rId10"/>
    <p:sldId id="360" r:id="rId11"/>
    <p:sldId id="363" r:id="rId12"/>
    <p:sldId id="362" r:id="rId13"/>
    <p:sldId id="364" r:id="rId14"/>
    <p:sldId id="325" r:id="rId15"/>
    <p:sldId id="365" r:id="rId16"/>
    <p:sldId id="361" r:id="rId17"/>
    <p:sldId id="366" r:id="rId18"/>
    <p:sldId id="345" r:id="rId19"/>
    <p:sldId id="317" r:id="rId20"/>
    <p:sldId id="329" r:id="rId21"/>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Light" panose="020B0306030504020204" pitchFamily="34" charset="0"/>
      <p:regular r:id="rId38"/>
      <p:italic r:id="rId3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105" d="100"/>
          <a:sy n="105" d="100"/>
        </p:scale>
        <p:origin x="1392"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24/07/2023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24/07/2023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54038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ce68/WeAreDevelopers-2023"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github.com/cqrs-muflone" TargetMode="External"/><Relationship Id="rId12" Type="http://schemas.openxmlformats.org/officeDocument/2006/relationships/hyperlink" Target="https://github.com/Ace68/WeAreDevelopers-2023" TargetMode="External"/><Relationship Id="rId2"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28.pn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Alberto Acerbis</a:t>
            </a:r>
            <a:endParaRPr lang="en-US" dirty="0"/>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Share the code</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maintainability</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solidFill>
                  <a:schemeClr val="bg1"/>
                </a:solidFill>
              </a:rPr>
              <a:t>Git</a:t>
            </a:r>
            <a:endParaRPr lang="it-IT" sz="2400" dirty="0">
              <a:solidFill>
                <a:schemeClr val="bg1"/>
              </a:solidFill>
            </a:endParaRPr>
          </a:p>
          <a:p>
            <a:pPr algn="ctr"/>
            <a:r>
              <a:rPr lang="it-IT" sz="2400" dirty="0">
                <a:solidFill>
                  <a:schemeClr val="bg1"/>
                </a:solidFill>
              </a:rPr>
              <a:t>Clone</a:t>
            </a: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562926" y="2097545"/>
            <a:ext cx="6391753" cy="195745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4000" dirty="0">
                <a:solidFill>
                  <a:srgbClr val="0061BB"/>
                </a:solidFill>
              </a:rPr>
              <a:t>Clone </a:t>
            </a:r>
            <a:r>
              <a:rPr lang="it-IT" sz="4000" dirty="0" err="1">
                <a:solidFill>
                  <a:srgbClr val="0061BB"/>
                </a:solidFill>
              </a:rPr>
              <a:t>this</a:t>
            </a:r>
            <a:r>
              <a:rPr lang="it-IT" sz="4000" dirty="0">
                <a:solidFill>
                  <a:srgbClr val="0061BB"/>
                </a:solidFill>
              </a:rPr>
              <a:t> </a:t>
            </a:r>
            <a:r>
              <a:rPr lang="it-IT" sz="4000" dirty="0">
                <a:solidFill>
                  <a:srgbClr val="0061BB"/>
                </a:solidFill>
                <a:hlinkClick r:id="rId2"/>
              </a:rPr>
              <a:t>https://github.com/Ace68/WeAreDevelopers-2023</a:t>
            </a:r>
            <a:endParaRPr lang="it-IT" sz="4000" dirty="0">
              <a:solidFill>
                <a:srgbClr val="0061BB"/>
              </a:solidFill>
            </a:endParaRPr>
          </a:p>
        </p:txBody>
      </p:sp>
    </p:spTree>
    <p:extLst>
      <p:ext uri="{BB962C8B-B14F-4D97-AF65-F5344CB8AC3E}">
        <p14:creationId xmlns:p14="http://schemas.microsoft.com/office/powerpoint/2010/main" val="12998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Show me the code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lipart, disegno, Cartoni animati, illustrazione&#10;&#10;Descrizione generata automaticamente">
            <a:extLst>
              <a:ext uri="{FF2B5EF4-FFF2-40B4-BE49-F238E27FC236}">
                <a16:creationId xmlns:a16="http://schemas.microsoft.com/office/drawing/2014/main" id="{7B96587B-4BB3-BC02-65C5-3AB4BB46973F}"/>
              </a:ext>
            </a:extLst>
          </p:cNvPr>
          <p:cNvPicPr>
            <a:picLocks noChangeAspect="1"/>
          </p:cNvPicPr>
          <p:nvPr/>
        </p:nvPicPr>
        <p:blipFill>
          <a:blip r:embed="rId3"/>
          <a:stretch>
            <a:fillRect/>
          </a:stretch>
        </p:blipFill>
        <p:spPr>
          <a:xfrm>
            <a:off x="163656" y="1027300"/>
            <a:ext cx="4523809" cy="3656394"/>
          </a:xfrm>
          <a:prstGeom prst="rect">
            <a:avLst/>
          </a:prstGeom>
        </p:spPr>
      </p:pic>
      <p:sp>
        <p:nvSpPr>
          <p:cNvPr id="6" name="CasellaDiTesto 5">
            <a:extLst>
              <a:ext uri="{FF2B5EF4-FFF2-40B4-BE49-F238E27FC236}">
                <a16:creationId xmlns:a16="http://schemas.microsoft.com/office/drawing/2014/main" id="{466389A2-B7B1-243D-8434-F514DE053E5B}"/>
              </a:ext>
            </a:extLst>
          </p:cNvPr>
          <p:cNvSpPr txBox="1"/>
          <p:nvPr/>
        </p:nvSpPr>
        <p:spPr>
          <a:xfrm>
            <a:off x="173117" y="2485284"/>
            <a:ext cx="137839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App Service</a:t>
            </a:r>
          </a:p>
        </p:txBody>
      </p:sp>
      <p:sp>
        <p:nvSpPr>
          <p:cNvPr id="7" name="CasellaDiTesto 6">
            <a:extLst>
              <a:ext uri="{FF2B5EF4-FFF2-40B4-BE49-F238E27FC236}">
                <a16:creationId xmlns:a16="http://schemas.microsoft.com/office/drawing/2014/main" id="{838599B0-7611-B407-5A46-028F64B15DA5}"/>
              </a:ext>
            </a:extLst>
          </p:cNvPr>
          <p:cNvSpPr txBox="1"/>
          <p:nvPr/>
        </p:nvSpPr>
        <p:spPr>
          <a:xfrm>
            <a:off x="1006157" y="1271982"/>
            <a:ext cx="80467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AKS</a:t>
            </a:r>
          </a:p>
        </p:txBody>
      </p:sp>
      <p:sp>
        <p:nvSpPr>
          <p:cNvPr id="8" name="CasellaDiTesto 7">
            <a:extLst>
              <a:ext uri="{FF2B5EF4-FFF2-40B4-BE49-F238E27FC236}">
                <a16:creationId xmlns:a16="http://schemas.microsoft.com/office/drawing/2014/main" id="{9E44AFBA-4C66-B010-4E34-E91B1607B7F8}"/>
              </a:ext>
            </a:extLst>
          </p:cNvPr>
          <p:cNvSpPr txBox="1"/>
          <p:nvPr/>
        </p:nvSpPr>
        <p:spPr>
          <a:xfrm>
            <a:off x="3279965" y="2610814"/>
            <a:ext cx="1594026"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Container App</a:t>
            </a:r>
          </a:p>
        </p:txBody>
      </p:sp>
      <p:sp>
        <p:nvSpPr>
          <p:cNvPr id="9" name="Ovale 8">
            <a:extLst>
              <a:ext uri="{FF2B5EF4-FFF2-40B4-BE49-F238E27FC236}">
                <a16:creationId xmlns:a16="http://schemas.microsoft.com/office/drawing/2014/main" id="{359686E3-7434-9587-27E5-7B7A3903EDD5}"/>
              </a:ext>
            </a:extLst>
          </p:cNvPr>
          <p:cNvSpPr/>
          <p:nvPr/>
        </p:nvSpPr>
        <p:spPr bwMode="auto">
          <a:xfrm>
            <a:off x="4927141" y="293047"/>
            <a:ext cx="2858390" cy="2317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e 9">
            <a:extLst>
              <a:ext uri="{FF2B5EF4-FFF2-40B4-BE49-F238E27FC236}">
                <a16:creationId xmlns:a16="http://schemas.microsoft.com/office/drawing/2014/main" id="{0C90E482-A77F-617B-D787-3884555C4A2F}"/>
              </a:ext>
            </a:extLst>
          </p:cNvPr>
          <p:cNvSpPr/>
          <p:nvPr/>
        </p:nvSpPr>
        <p:spPr bwMode="auto">
          <a:xfrm>
            <a:off x="6020117" y="2855496"/>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Azure Kubernetes Service (AKS) </a:t>
            </a:r>
            <a:r>
              <a:rPr lang="en-US" sz="1600" dirty="0"/>
              <a:t>provides a fully managed Kubernetes option in Azure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e 10">
            <a:extLst>
              <a:ext uri="{FF2B5EF4-FFF2-40B4-BE49-F238E27FC236}">
                <a16:creationId xmlns:a16="http://schemas.microsoft.com/office/drawing/2014/main" id="{1D0A2B9B-9B91-E841-2630-5A773BB3F773}"/>
              </a:ext>
            </a:extLst>
          </p:cNvPr>
          <p:cNvSpPr/>
          <p:nvPr/>
        </p:nvSpPr>
        <p:spPr bwMode="auto">
          <a:xfrm>
            <a:off x="3162300" y="4561052"/>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1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a:t>
            </a:r>
            <a:r>
              <a:rPr lang="it-IT" dirty="0" err="1">
                <a:gradFill>
                  <a:gsLst>
                    <a:gs pos="0">
                      <a:srgbClr val="FFFFFF"/>
                    </a:gs>
                    <a:gs pos="100000">
                      <a:srgbClr val="FFFFFF"/>
                    </a:gs>
                  </a:gsLst>
                  <a:lin ang="5400000" scaled="0"/>
                </a:gradFill>
                <a:ea typeface="Segoe UI" pitchFamily="34" charset="0"/>
                <a:cs typeface="Segoe UI" pitchFamily="34" charset="0"/>
              </a:rPr>
              <a:t>Gall’s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Law</a:t>
            </a:r>
            <a:r>
              <a:rPr lang="it-IT"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err="1">
                <a:solidFill>
                  <a:srgbClr val="FFC000"/>
                </a:solidFill>
              </a:rPr>
              <a:t>who</a:t>
            </a:r>
            <a:r>
              <a:rPr lang="it-IT" sz="2800" dirty="0" err="1">
                <a:solidFill>
                  <a:schemeClr val="accent2">
                    <a:lumMod val="60000"/>
                    <a:lumOff val="40000"/>
                  </a:schemeClr>
                </a:solidFill>
              </a:rPr>
              <a:t>am</a:t>
            </a:r>
            <a:r>
              <a:rPr lang="it-IT" sz="2800" dirty="0" err="1">
                <a:solidFill>
                  <a:schemeClr val="accent2">
                    <a:lumMod val="75000"/>
                  </a:schemeClr>
                </a:solidFill>
              </a:rPr>
              <a:t>i</a:t>
            </a:r>
            <a:endParaRPr lang="it-IT" sz="2800" dirty="0">
              <a:solidFill>
                <a:schemeClr val="accent2">
                  <a:lumMod val="75000"/>
                </a:schemeClr>
              </a:solidFill>
            </a:endParaRP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5632085" y="1987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2" y="3553661"/>
            <a:ext cx="407451"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728890" y="3179533"/>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1376951"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1402820"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140282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843" y="4964761"/>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1855051" y="1230550"/>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2392735" y="1588032"/>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1376951"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698" y="4437593"/>
            <a:ext cx="404365"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1376951" y="4387800"/>
            <a:ext cx="3496978" cy="683264"/>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https://github.com/Ace68/WeAreDevelope</a:t>
            </a:r>
            <a:r>
              <a:rPr lang="it-IT" sz="1400" dirty="0">
                <a:solidFill>
                  <a:srgbClr val="0563C1"/>
                </a:solidFill>
                <a:hlinkClick r:id="rId12">
                  <a:extLst>
                    <a:ext uri="{A12FA001-AC4F-418D-AE19-62706E023703}">
                      <ahyp:hlinkClr xmlns:ahyp="http://schemas.microsoft.com/office/drawing/2018/hyperlinkcolor" val="tx"/>
                    </a:ext>
                  </a:extLst>
                </a:hlinkClick>
              </a:rPr>
              <a:t>rs-2023</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715911"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715911" y="4877165"/>
            <a:ext cx="404364"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52794" y="4117750"/>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28974" y="4117749"/>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724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Evolutionary Architecture</a:t>
            </a:r>
          </a:p>
        </p:txBody>
      </p:sp>
      <p:pic>
        <p:nvPicPr>
          <p:cNvPr id="4" name="Immagine 3">
            <a:extLst>
              <a:ext uri="{FF2B5EF4-FFF2-40B4-BE49-F238E27FC236}">
                <a16:creationId xmlns:a16="http://schemas.microsoft.com/office/drawing/2014/main" id="{9B2172AB-8A60-202B-CBA8-5B5AD6329899}"/>
              </a:ext>
            </a:extLst>
          </p:cNvPr>
          <p:cNvPicPr>
            <a:picLocks noChangeAspect="1"/>
          </p:cNvPicPr>
          <p:nvPr/>
        </p:nvPicPr>
        <p:blipFill>
          <a:blip r:embed="rId2"/>
          <a:stretch>
            <a:fillRect/>
          </a:stretch>
        </p:blipFill>
        <p:spPr>
          <a:xfrm>
            <a:off x="1395894" y="1433360"/>
            <a:ext cx="5913934" cy="4412349"/>
          </a:xfrm>
          <a:prstGeom prst="rect">
            <a:avLst/>
          </a:prstGeom>
        </p:spPr>
      </p:pic>
    </p:spTree>
    <p:extLst>
      <p:ext uri="{BB962C8B-B14F-4D97-AF65-F5344CB8AC3E}">
        <p14:creationId xmlns:p14="http://schemas.microsoft.com/office/powerpoint/2010/main" val="41117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Evolutionary Architecture</a:t>
            </a:r>
          </a:p>
        </p:txBody>
      </p:sp>
      <p:pic>
        <p:nvPicPr>
          <p:cNvPr id="7" name="Immagine 6">
            <a:extLst>
              <a:ext uri="{FF2B5EF4-FFF2-40B4-BE49-F238E27FC236}">
                <a16:creationId xmlns:a16="http://schemas.microsoft.com/office/drawing/2014/main" id="{1471A7A3-F020-99C3-576C-9478C6D57C01}"/>
              </a:ext>
            </a:extLst>
          </p:cNvPr>
          <p:cNvPicPr>
            <a:picLocks noChangeAspect="1"/>
          </p:cNvPicPr>
          <p:nvPr/>
        </p:nvPicPr>
        <p:blipFill>
          <a:blip r:embed="rId2"/>
          <a:stretch>
            <a:fillRect/>
          </a:stretch>
        </p:blipFill>
        <p:spPr>
          <a:xfrm>
            <a:off x="824432" y="1787889"/>
            <a:ext cx="1204064" cy="1044030"/>
          </a:xfrm>
          <a:prstGeom prst="rect">
            <a:avLst/>
          </a:prstGeom>
        </p:spPr>
      </p:pic>
      <p:pic>
        <p:nvPicPr>
          <p:cNvPr id="9" name="Immagine 8">
            <a:extLst>
              <a:ext uri="{FF2B5EF4-FFF2-40B4-BE49-F238E27FC236}">
                <a16:creationId xmlns:a16="http://schemas.microsoft.com/office/drawing/2014/main" id="{FA28DBEE-4261-E259-BE44-5242BB80BF03}"/>
              </a:ext>
            </a:extLst>
          </p:cNvPr>
          <p:cNvPicPr>
            <a:picLocks noChangeAspect="1"/>
          </p:cNvPicPr>
          <p:nvPr/>
        </p:nvPicPr>
        <p:blipFill>
          <a:blip r:embed="rId3"/>
          <a:stretch>
            <a:fillRect/>
          </a:stretch>
        </p:blipFill>
        <p:spPr>
          <a:xfrm>
            <a:off x="885397" y="3156561"/>
            <a:ext cx="1082134" cy="1066892"/>
          </a:xfrm>
          <a:prstGeom prst="rect">
            <a:avLst/>
          </a:prstGeom>
        </p:spPr>
      </p:pic>
      <p:pic>
        <p:nvPicPr>
          <p:cNvPr id="11" name="Immagine 10">
            <a:extLst>
              <a:ext uri="{FF2B5EF4-FFF2-40B4-BE49-F238E27FC236}">
                <a16:creationId xmlns:a16="http://schemas.microsoft.com/office/drawing/2014/main" id="{FD4CD499-370C-2220-0340-279263B3F702}"/>
              </a:ext>
            </a:extLst>
          </p:cNvPr>
          <p:cNvPicPr>
            <a:picLocks noChangeAspect="1"/>
          </p:cNvPicPr>
          <p:nvPr/>
        </p:nvPicPr>
        <p:blipFill>
          <a:blip r:embed="rId4"/>
          <a:stretch>
            <a:fillRect/>
          </a:stretch>
        </p:blipFill>
        <p:spPr>
          <a:xfrm>
            <a:off x="793949" y="4548095"/>
            <a:ext cx="1234547" cy="1005927"/>
          </a:xfrm>
          <a:prstGeom prst="rect">
            <a:avLst/>
          </a:prstGeom>
        </p:spPr>
      </p:pic>
      <p:sp>
        <p:nvSpPr>
          <p:cNvPr id="12" name="Rettangolo 11">
            <a:extLst>
              <a:ext uri="{FF2B5EF4-FFF2-40B4-BE49-F238E27FC236}">
                <a16:creationId xmlns:a16="http://schemas.microsoft.com/office/drawing/2014/main" id="{25906847-E2F3-FBBB-A11C-D0AC58ABC582}"/>
              </a:ext>
            </a:extLst>
          </p:cNvPr>
          <p:cNvSpPr/>
          <p:nvPr/>
        </p:nvSpPr>
        <p:spPr>
          <a:xfrm>
            <a:off x="2400300" y="1865249"/>
            <a:ext cx="2938305" cy="769441"/>
          </a:xfrm>
          <a:prstGeom prst="rect">
            <a:avLst/>
          </a:prstGeom>
          <a:noFill/>
        </p:spPr>
        <p:txBody>
          <a:bodyPr wrap="none" lIns="91440" tIns="45720" rIns="91440" bIns="45720">
            <a:spAutoFit/>
          </a:bodyPr>
          <a:lstStyle/>
          <a:p>
            <a:pPr algn="ctr"/>
            <a:r>
              <a:rPr lang="it-IT" sz="4400" dirty="0" err="1">
                <a:ln w="0"/>
                <a:solidFill>
                  <a:schemeClr val="accent1"/>
                </a:solidFill>
                <a:effectLst>
                  <a:outerShdw blurRad="38100" dist="25400" dir="5400000" algn="ctr" rotWithShape="0">
                    <a:srgbClr val="6E747A">
                      <a:alpha val="43000"/>
                    </a:srgbClr>
                  </a:outerShdw>
                </a:effectLst>
              </a:rPr>
              <a:t>Incremental</a:t>
            </a:r>
            <a:endParaRPr lang="it-IT" sz="4400" dirty="0">
              <a:ln w="0"/>
              <a:solidFill>
                <a:schemeClr val="accent1"/>
              </a:solidFill>
              <a:effectLst>
                <a:outerShdw blurRad="38100" dist="25400" dir="5400000" algn="ctr" rotWithShape="0">
                  <a:srgbClr val="6E747A">
                    <a:alpha val="43000"/>
                  </a:srgbClr>
                </a:outerShdw>
              </a:effectLst>
            </a:endParaRPr>
          </a:p>
        </p:txBody>
      </p:sp>
      <p:sp>
        <p:nvSpPr>
          <p:cNvPr id="13" name="Rettangolo 12">
            <a:extLst>
              <a:ext uri="{FF2B5EF4-FFF2-40B4-BE49-F238E27FC236}">
                <a16:creationId xmlns:a16="http://schemas.microsoft.com/office/drawing/2014/main" id="{C6268B48-BA41-E950-9B80-780163706D89}"/>
              </a:ext>
            </a:extLst>
          </p:cNvPr>
          <p:cNvSpPr/>
          <p:nvPr/>
        </p:nvSpPr>
        <p:spPr>
          <a:xfrm>
            <a:off x="2400300" y="3305286"/>
            <a:ext cx="4137672" cy="769441"/>
          </a:xfrm>
          <a:prstGeom prst="rect">
            <a:avLst/>
          </a:prstGeom>
          <a:noFill/>
        </p:spPr>
        <p:txBody>
          <a:bodyPr wrap="none" lIns="91440" tIns="45720" rIns="91440" bIns="45720">
            <a:spAutoFit/>
          </a:bodyPr>
          <a:lstStyle/>
          <a:p>
            <a:pPr algn="ctr"/>
            <a:r>
              <a:rPr lang="it-IT" sz="4400" dirty="0">
                <a:ln w="0"/>
                <a:solidFill>
                  <a:schemeClr val="accent1"/>
                </a:solidFill>
                <a:effectLst>
                  <a:outerShdw blurRad="38100" dist="25400" dir="5400000" algn="ctr" rotWithShape="0">
                    <a:srgbClr val="6E747A">
                      <a:alpha val="43000"/>
                    </a:srgbClr>
                  </a:outerShdw>
                </a:effectLst>
              </a:rPr>
              <a:t>Fitness </a:t>
            </a:r>
            <a:r>
              <a:rPr lang="it-IT" sz="4400" dirty="0" err="1">
                <a:ln w="0"/>
                <a:solidFill>
                  <a:schemeClr val="accent1"/>
                </a:solidFill>
                <a:effectLst>
                  <a:outerShdw blurRad="38100" dist="25400" dir="5400000" algn="ctr" rotWithShape="0">
                    <a:srgbClr val="6E747A">
                      <a:alpha val="43000"/>
                    </a:srgbClr>
                  </a:outerShdw>
                </a:effectLst>
              </a:rPr>
              <a:t>Functions</a:t>
            </a:r>
            <a:endParaRPr lang="it-IT" sz="4400" dirty="0">
              <a:ln w="0"/>
              <a:solidFill>
                <a:schemeClr val="accent1"/>
              </a:solidFill>
              <a:effectLst>
                <a:outerShdw blurRad="38100" dist="25400" dir="5400000" algn="ctr" rotWithShape="0">
                  <a:srgbClr val="6E747A">
                    <a:alpha val="43000"/>
                  </a:srgbClr>
                </a:outerShdw>
              </a:effectLst>
            </a:endParaRPr>
          </a:p>
        </p:txBody>
      </p:sp>
      <p:sp>
        <p:nvSpPr>
          <p:cNvPr id="14" name="Rettangolo 13">
            <a:extLst>
              <a:ext uri="{FF2B5EF4-FFF2-40B4-BE49-F238E27FC236}">
                <a16:creationId xmlns:a16="http://schemas.microsoft.com/office/drawing/2014/main" id="{28E0D83D-5764-FF37-2479-42E80582E857}"/>
              </a:ext>
            </a:extLst>
          </p:cNvPr>
          <p:cNvSpPr/>
          <p:nvPr/>
        </p:nvSpPr>
        <p:spPr>
          <a:xfrm>
            <a:off x="2400300" y="4569910"/>
            <a:ext cx="4919938" cy="769441"/>
          </a:xfrm>
          <a:prstGeom prst="rect">
            <a:avLst/>
          </a:prstGeom>
          <a:noFill/>
        </p:spPr>
        <p:txBody>
          <a:bodyPr wrap="none" lIns="91440" tIns="45720" rIns="91440" bIns="45720">
            <a:spAutoFit/>
          </a:bodyPr>
          <a:lstStyle/>
          <a:p>
            <a:pPr algn="ctr"/>
            <a:r>
              <a:rPr lang="it-IT" sz="4400" dirty="0">
                <a:ln w="0"/>
                <a:solidFill>
                  <a:schemeClr val="accent1"/>
                </a:solidFill>
                <a:effectLst>
                  <a:outerShdw blurRad="38100" dist="25400" dir="5400000" algn="ctr" rotWithShape="0">
                    <a:srgbClr val="6E747A">
                      <a:alpha val="43000"/>
                    </a:srgbClr>
                  </a:outerShdw>
                </a:effectLst>
              </a:rPr>
              <a:t>Multiple </a:t>
            </a:r>
            <a:r>
              <a:rPr lang="it-IT" sz="4400" dirty="0" err="1">
                <a:ln w="0"/>
                <a:solidFill>
                  <a:schemeClr val="accent1"/>
                </a:solidFill>
                <a:effectLst>
                  <a:outerShdw blurRad="38100" dist="25400" dir="5400000" algn="ctr" rotWithShape="0">
                    <a:srgbClr val="6E747A">
                      <a:alpha val="43000"/>
                    </a:srgbClr>
                  </a:outerShdw>
                </a:effectLst>
              </a:rPr>
              <a:t>Dimensions</a:t>
            </a:r>
            <a:endParaRPr lang="it-IT" sz="4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331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192523" cy="3369418"/>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3266224" y="237228"/>
            <a:ext cx="3340198"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4162527" y="2156486"/>
            <a:ext cx="3905045" cy="215240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t>Requirements not only focus on the solution and hide problems, but requirements also tend to translate business language to more technical language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2" name="Ovale 1">
            <a:extLst>
              <a:ext uri="{FF2B5EF4-FFF2-40B4-BE49-F238E27FC236}">
                <a16:creationId xmlns:a16="http://schemas.microsoft.com/office/drawing/2014/main" id="{5273EFAF-E4C0-F493-CC60-A04BA6AAAC74}"/>
              </a:ext>
            </a:extLst>
          </p:cNvPr>
          <p:cNvSpPr/>
          <p:nvPr/>
        </p:nvSpPr>
        <p:spPr bwMode="auto">
          <a:xfrm>
            <a:off x="4922930" y="4475547"/>
            <a:ext cx="3340198"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pic>
        <p:nvPicPr>
          <p:cNvPr id="11" name="Immagine 10">
            <a:extLst>
              <a:ext uri="{FF2B5EF4-FFF2-40B4-BE49-F238E27FC236}">
                <a16:creationId xmlns:a16="http://schemas.microsoft.com/office/drawing/2014/main" id="{66AE123E-75FE-7708-09C2-745717FFD869}"/>
              </a:ext>
            </a:extLst>
          </p:cNvPr>
          <p:cNvPicPr>
            <a:picLocks noChangeAspect="1"/>
          </p:cNvPicPr>
          <p:nvPr/>
        </p:nvPicPr>
        <p:blipFill>
          <a:blip r:embed="rId2"/>
          <a:stretch>
            <a:fillRect/>
          </a:stretch>
        </p:blipFill>
        <p:spPr>
          <a:xfrm>
            <a:off x="0" y="1341851"/>
            <a:ext cx="9144000" cy="4303363"/>
          </a:xfrm>
          <a:prstGeom prst="rect">
            <a:avLst/>
          </a:prstGeom>
        </p:spPr>
      </p:pic>
    </p:spTree>
    <p:extLst>
      <p:ext uri="{BB962C8B-B14F-4D97-AF65-F5344CB8AC3E}">
        <p14:creationId xmlns:p14="http://schemas.microsoft.com/office/powerpoint/2010/main" val="377057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2779</TotalTime>
  <Words>505</Words>
  <Application>Microsoft Office PowerPoint</Application>
  <PresentationFormat>Presentazione su schermo (4:3)</PresentationFormat>
  <Paragraphs>119</Paragraphs>
  <Slides>20</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20</vt:i4>
      </vt:variant>
    </vt:vector>
  </HeadingPairs>
  <TitlesOfParts>
    <vt:vector size="27" baseType="lpstr">
      <vt:lpstr>Open Sans</vt:lpstr>
      <vt:lpstr>Calibri Light</vt:lpstr>
      <vt:lpstr>Open Sans Light</vt:lpstr>
      <vt:lpstr>Calibri</vt:lpstr>
      <vt:lpstr>Arial</vt:lpstr>
      <vt:lpstr>Consolas</vt:lpstr>
      <vt:lpstr>Tema I3</vt:lpstr>
      <vt:lpstr>Presentazione standard di PowerPoint</vt:lpstr>
      <vt:lpstr>Presentazione standard di PowerPoint</vt:lpstr>
      <vt:lpstr>NewVantage Report</vt:lpstr>
      <vt:lpstr>NewVantage Report</vt:lpstr>
      <vt:lpstr>All we need is Data!</vt:lpstr>
      <vt:lpstr>Presentazione standard di PowerPoint</vt:lpstr>
      <vt:lpstr>NewVantage Report</vt:lpstr>
      <vt:lpstr>Hands On Time</vt:lpstr>
      <vt:lpstr>Presentazione standard di PowerPoint</vt:lpstr>
      <vt:lpstr>Hands-On Learning</vt:lpstr>
      <vt:lpstr>Share the code</vt:lpstr>
      <vt:lpstr>Presentazione standard di PowerPoint</vt:lpstr>
      <vt:lpstr>Evolutionary Architecture</vt:lpstr>
      <vt:lpstr>Failure Symptoms</vt:lpstr>
      <vt:lpstr>Failure Symptoms</vt:lpstr>
      <vt:lpstr>Show me the code</vt:lpstr>
      <vt:lpstr>Presentazione standard di PowerPoint</vt:lpstr>
      <vt:lpstr>Presentazione standard di PowerPoint</vt:lpstr>
      <vt:lpstr>Misintegration</vt:lpstr>
      <vt:lpstr>whoami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197</cp:revision>
  <dcterms:created xsi:type="dcterms:W3CDTF">2017-02-20T14:14:58Z</dcterms:created>
  <dcterms:modified xsi:type="dcterms:W3CDTF">2023-07-24T08:26:35Z</dcterms:modified>
</cp:coreProperties>
</file>